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erriweather-regular.fntdata"/><Relationship Id="rId14" Type="http://schemas.openxmlformats.org/officeDocument/2006/relationships/slide" Target="slides/slide9.xml"/><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a50d5f6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a50d5f6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a50d5f6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a50d5f6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a50d5f6e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a50d5f6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a50d5f6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a50d5f6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a50d5f6e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a50d5f6e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a50d5f6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a50d5f6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a50d5f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a50d5f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a50d5f6e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a50d5f6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jpg"/><Relationship Id="rId11" Type="http://schemas.openxmlformats.org/officeDocument/2006/relationships/image" Target="../media/image10.jpg"/><Relationship Id="rId10"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4.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Berlin Stores Analysis</a:t>
            </a:r>
            <a:endParaRPr/>
          </a:p>
        </p:txBody>
      </p:sp>
      <p:sp>
        <p:nvSpPr>
          <p:cNvPr id="55" name="Google Shape;55;p13"/>
          <p:cNvSpPr txBox="1"/>
          <p:nvPr/>
        </p:nvSpPr>
        <p:spPr>
          <a:xfrm>
            <a:off x="2671100" y="2825625"/>
            <a:ext cx="3303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erriweather"/>
                <a:ea typeface="Merriweather"/>
                <a:cs typeface="Merriweather"/>
                <a:sym typeface="Merriweather"/>
              </a:rPr>
              <a:t>Gloria Amakude</a:t>
            </a:r>
            <a:endParaRPr sz="1900">
              <a:latin typeface="Merriweather"/>
              <a:ea typeface="Merriweather"/>
              <a:cs typeface="Merriweather"/>
              <a:sym typeface="Merriweather"/>
            </a:endParaRPr>
          </a:p>
        </p:txBody>
      </p:sp>
      <p:sp>
        <p:nvSpPr>
          <p:cNvPr id="56" name="Google Shape;56;p13"/>
          <p:cNvSpPr txBox="1"/>
          <p:nvPr/>
        </p:nvSpPr>
        <p:spPr>
          <a:xfrm>
            <a:off x="6872700" y="4599000"/>
            <a:ext cx="2008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erriweather"/>
                <a:ea typeface="Merriweather"/>
                <a:cs typeface="Merriweather"/>
                <a:sym typeface="Merriweather"/>
              </a:rPr>
              <a:t>Tableau</a:t>
            </a:r>
            <a:endParaRPr sz="1600">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08925" y="676950"/>
            <a:ext cx="8371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This project analyzes customers visit to 6 stores in berlin </a:t>
            </a:r>
            <a:r>
              <a:rPr lang="en" sz="1500">
                <a:latin typeface="Times New Roman"/>
                <a:ea typeface="Times New Roman"/>
                <a:cs typeface="Times New Roman"/>
                <a:sym typeface="Times New Roman"/>
              </a:rPr>
              <a:t>which includes</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3 Grocery stores </a:t>
            </a:r>
            <a:r>
              <a:rPr lang="en" sz="1500">
                <a:solidFill>
                  <a:schemeClr val="dk1"/>
                </a:solidFill>
                <a:latin typeface="Times New Roman"/>
                <a:ea typeface="Times New Roman"/>
                <a:cs typeface="Times New Roman"/>
                <a:sym typeface="Times New Roman"/>
              </a:rPr>
              <a:t>(Kaufland, Aldi, Rewe),</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3 fast food stores (McDonalds, Burger King, subway),</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3 automobile stores (Lexus, Mercedes, Renault),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using GPS signals of users, and outline of the stores (referred to as polygons) to derive useful insights to the data.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The datasets contains randomly selected data for the period of January 1st 2021 to January 21st 2021.</a:t>
            </a:r>
            <a:endParaRPr sz="1500">
              <a:latin typeface="Times New Roman"/>
              <a:ea typeface="Times New Roman"/>
              <a:cs typeface="Times New Roman"/>
              <a:sym typeface="Times New Roman"/>
            </a:endParaRPr>
          </a:p>
        </p:txBody>
      </p:sp>
      <p:sp>
        <p:nvSpPr>
          <p:cNvPr id="62" name="Google Shape;62;p14"/>
          <p:cNvSpPr txBox="1"/>
          <p:nvPr/>
        </p:nvSpPr>
        <p:spPr>
          <a:xfrm>
            <a:off x="308925" y="176600"/>
            <a:ext cx="60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Times New Roman"/>
                <a:ea typeface="Times New Roman"/>
                <a:cs typeface="Times New Roman"/>
                <a:sym typeface="Times New Roman"/>
              </a:rPr>
              <a:t>Brief Summary:</a:t>
            </a:r>
            <a:endParaRPr b="1" sz="1600" u="sng">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7" y="4395475"/>
            <a:ext cx="945260" cy="531700"/>
          </a:xfrm>
          <a:prstGeom prst="rect">
            <a:avLst/>
          </a:prstGeom>
          <a:noFill/>
          <a:ln>
            <a:noFill/>
          </a:ln>
        </p:spPr>
      </p:pic>
      <p:pic>
        <p:nvPicPr>
          <p:cNvPr id="64" name="Google Shape;64;p14"/>
          <p:cNvPicPr preferRelativeResize="0"/>
          <p:nvPr/>
        </p:nvPicPr>
        <p:blipFill>
          <a:blip r:embed="rId4">
            <a:alphaModFix/>
          </a:blip>
          <a:stretch>
            <a:fillRect/>
          </a:stretch>
        </p:blipFill>
        <p:spPr>
          <a:xfrm>
            <a:off x="945244" y="4376512"/>
            <a:ext cx="1012608" cy="569624"/>
          </a:xfrm>
          <a:prstGeom prst="rect">
            <a:avLst/>
          </a:prstGeom>
          <a:noFill/>
          <a:ln>
            <a:noFill/>
          </a:ln>
        </p:spPr>
      </p:pic>
      <p:pic>
        <p:nvPicPr>
          <p:cNvPr id="65" name="Google Shape;65;p14"/>
          <p:cNvPicPr preferRelativeResize="0"/>
          <p:nvPr/>
        </p:nvPicPr>
        <p:blipFill>
          <a:blip r:embed="rId5">
            <a:alphaModFix/>
          </a:blip>
          <a:stretch>
            <a:fillRect/>
          </a:stretch>
        </p:blipFill>
        <p:spPr>
          <a:xfrm>
            <a:off x="1974680" y="4395462"/>
            <a:ext cx="1149057" cy="531700"/>
          </a:xfrm>
          <a:prstGeom prst="rect">
            <a:avLst/>
          </a:prstGeom>
          <a:noFill/>
          <a:ln>
            <a:noFill/>
          </a:ln>
        </p:spPr>
      </p:pic>
      <p:pic>
        <p:nvPicPr>
          <p:cNvPr id="66" name="Google Shape;66;p14"/>
          <p:cNvPicPr preferRelativeResize="0"/>
          <p:nvPr/>
        </p:nvPicPr>
        <p:blipFill>
          <a:blip r:embed="rId6">
            <a:alphaModFix/>
          </a:blip>
          <a:stretch>
            <a:fillRect/>
          </a:stretch>
        </p:blipFill>
        <p:spPr>
          <a:xfrm>
            <a:off x="3058888" y="4395475"/>
            <a:ext cx="1081575" cy="531700"/>
          </a:xfrm>
          <a:prstGeom prst="rect">
            <a:avLst/>
          </a:prstGeom>
          <a:noFill/>
          <a:ln>
            <a:noFill/>
          </a:ln>
        </p:spPr>
      </p:pic>
      <p:pic>
        <p:nvPicPr>
          <p:cNvPr id="67" name="Google Shape;67;p14"/>
          <p:cNvPicPr preferRelativeResize="0"/>
          <p:nvPr/>
        </p:nvPicPr>
        <p:blipFill>
          <a:blip r:embed="rId7">
            <a:alphaModFix/>
          </a:blip>
          <a:stretch>
            <a:fillRect/>
          </a:stretch>
        </p:blipFill>
        <p:spPr>
          <a:xfrm>
            <a:off x="4216475" y="4317875"/>
            <a:ext cx="815975" cy="607525"/>
          </a:xfrm>
          <a:prstGeom prst="rect">
            <a:avLst/>
          </a:prstGeom>
          <a:noFill/>
          <a:ln>
            <a:noFill/>
          </a:ln>
        </p:spPr>
      </p:pic>
      <p:pic>
        <p:nvPicPr>
          <p:cNvPr id="68" name="Google Shape;68;p14"/>
          <p:cNvPicPr preferRelativeResize="0"/>
          <p:nvPr/>
        </p:nvPicPr>
        <p:blipFill>
          <a:blip r:embed="rId8">
            <a:alphaModFix/>
          </a:blip>
          <a:stretch>
            <a:fillRect/>
          </a:stretch>
        </p:blipFill>
        <p:spPr>
          <a:xfrm>
            <a:off x="5108438" y="4317863"/>
            <a:ext cx="1081575" cy="607525"/>
          </a:xfrm>
          <a:prstGeom prst="rect">
            <a:avLst/>
          </a:prstGeom>
          <a:noFill/>
          <a:ln>
            <a:noFill/>
          </a:ln>
        </p:spPr>
      </p:pic>
      <p:pic>
        <p:nvPicPr>
          <p:cNvPr id="69" name="Google Shape;69;p14"/>
          <p:cNvPicPr preferRelativeResize="0"/>
          <p:nvPr/>
        </p:nvPicPr>
        <p:blipFill>
          <a:blip r:embed="rId9">
            <a:alphaModFix/>
          </a:blip>
          <a:stretch>
            <a:fillRect/>
          </a:stretch>
        </p:blipFill>
        <p:spPr>
          <a:xfrm>
            <a:off x="6254125" y="4262225"/>
            <a:ext cx="755199" cy="718824"/>
          </a:xfrm>
          <a:prstGeom prst="rect">
            <a:avLst/>
          </a:prstGeom>
          <a:noFill/>
          <a:ln>
            <a:noFill/>
          </a:ln>
        </p:spPr>
      </p:pic>
      <p:pic>
        <p:nvPicPr>
          <p:cNvPr id="70" name="Google Shape;70;p14"/>
          <p:cNvPicPr preferRelativeResize="0"/>
          <p:nvPr/>
        </p:nvPicPr>
        <p:blipFill>
          <a:blip r:embed="rId10">
            <a:alphaModFix/>
          </a:blip>
          <a:stretch>
            <a:fillRect/>
          </a:stretch>
        </p:blipFill>
        <p:spPr>
          <a:xfrm>
            <a:off x="7073425" y="4317875"/>
            <a:ext cx="774850" cy="607525"/>
          </a:xfrm>
          <a:prstGeom prst="rect">
            <a:avLst/>
          </a:prstGeom>
          <a:noFill/>
          <a:ln>
            <a:noFill/>
          </a:ln>
        </p:spPr>
      </p:pic>
      <p:pic>
        <p:nvPicPr>
          <p:cNvPr id="71" name="Google Shape;71;p14"/>
          <p:cNvPicPr preferRelativeResize="0"/>
          <p:nvPr/>
        </p:nvPicPr>
        <p:blipFill>
          <a:blip r:embed="rId11">
            <a:alphaModFix/>
          </a:blip>
          <a:stretch>
            <a:fillRect/>
          </a:stretch>
        </p:blipFill>
        <p:spPr>
          <a:xfrm>
            <a:off x="8011361" y="4152325"/>
            <a:ext cx="988713" cy="77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152400" y="152400"/>
            <a:ext cx="2025675" cy="4838700"/>
          </a:xfrm>
          <a:prstGeom prst="rect">
            <a:avLst/>
          </a:prstGeom>
          <a:noFill/>
          <a:ln>
            <a:noFill/>
          </a:ln>
        </p:spPr>
      </p:pic>
      <p:sp>
        <p:nvSpPr>
          <p:cNvPr id="77" name="Google Shape;77;p15"/>
          <p:cNvSpPr txBox="1"/>
          <p:nvPr/>
        </p:nvSpPr>
        <p:spPr>
          <a:xfrm>
            <a:off x="2970825" y="1579950"/>
            <a:ext cx="397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A total of </a:t>
            </a:r>
            <a:r>
              <a:rPr b="1" lang="en" sz="1700">
                <a:latin typeface="Times New Roman"/>
                <a:ea typeface="Times New Roman"/>
                <a:cs typeface="Times New Roman"/>
                <a:sym typeface="Times New Roman"/>
              </a:rPr>
              <a:t>1473</a:t>
            </a:r>
            <a:r>
              <a:rPr b="1" lang="en" sz="1500">
                <a:latin typeface="Times New Roman"/>
                <a:ea typeface="Times New Roman"/>
                <a:cs typeface="Times New Roman"/>
                <a:sym typeface="Times New Roman"/>
              </a:rPr>
              <a:t> uniques visitors were recorded during this analysis.</a:t>
            </a:r>
            <a:endParaRPr b="1" sz="1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7058100" y="1351225"/>
            <a:ext cx="208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erriweather"/>
                <a:ea typeface="Merriweather"/>
                <a:cs typeface="Merriweather"/>
                <a:sym typeface="Merriweather"/>
              </a:rPr>
              <a:t>Kaufland’s</a:t>
            </a:r>
            <a:r>
              <a:rPr b="1" lang="en">
                <a:latin typeface="Merriweather"/>
                <a:ea typeface="Merriweather"/>
                <a:cs typeface="Merriweather"/>
                <a:sym typeface="Merriweather"/>
              </a:rPr>
              <a:t> Store (place 214), recorded the </a:t>
            </a:r>
            <a:r>
              <a:rPr b="1" lang="en">
                <a:latin typeface="Merriweather"/>
                <a:ea typeface="Merriweather"/>
                <a:cs typeface="Merriweather"/>
                <a:sym typeface="Merriweather"/>
              </a:rPr>
              <a:t>highest overall visit with a total of 92 visitors.</a:t>
            </a:r>
            <a:r>
              <a:rPr b="1" lang="en">
                <a:latin typeface="Merriweather"/>
                <a:ea typeface="Merriweather"/>
                <a:cs typeface="Merriweather"/>
                <a:sym typeface="Merriweather"/>
              </a:rPr>
              <a:t> </a:t>
            </a:r>
            <a:endParaRPr b="1">
              <a:latin typeface="Merriweather"/>
              <a:ea typeface="Merriweather"/>
              <a:cs typeface="Merriweather"/>
              <a:sym typeface="Merriweather"/>
            </a:endParaRPr>
          </a:p>
        </p:txBody>
      </p:sp>
      <p:pic>
        <p:nvPicPr>
          <p:cNvPr id="83" name="Google Shape;83;p16"/>
          <p:cNvPicPr preferRelativeResize="0"/>
          <p:nvPr/>
        </p:nvPicPr>
        <p:blipFill>
          <a:blip r:embed="rId3">
            <a:alphaModFix/>
          </a:blip>
          <a:stretch>
            <a:fillRect/>
          </a:stretch>
        </p:blipFill>
        <p:spPr>
          <a:xfrm>
            <a:off x="7138400" y="216325"/>
            <a:ext cx="1514226" cy="993450"/>
          </a:xfrm>
          <a:prstGeom prst="rect">
            <a:avLst/>
          </a:prstGeom>
          <a:noFill/>
          <a:ln>
            <a:noFill/>
          </a:ln>
        </p:spPr>
      </p:pic>
      <p:pic>
        <p:nvPicPr>
          <p:cNvPr id="84" name="Google Shape;84;p16"/>
          <p:cNvPicPr preferRelativeResize="0"/>
          <p:nvPr/>
        </p:nvPicPr>
        <p:blipFill>
          <a:blip r:embed="rId4">
            <a:alphaModFix/>
          </a:blip>
          <a:stretch>
            <a:fillRect/>
          </a:stretch>
        </p:blipFill>
        <p:spPr>
          <a:xfrm>
            <a:off x="152400" y="152400"/>
            <a:ext cx="6905702" cy="4766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152400" y="568825"/>
            <a:ext cx="8927826" cy="4422275"/>
          </a:xfrm>
          <a:prstGeom prst="rect">
            <a:avLst/>
          </a:prstGeom>
          <a:noFill/>
          <a:ln>
            <a:noFill/>
          </a:ln>
        </p:spPr>
      </p:pic>
      <p:sp>
        <p:nvSpPr>
          <p:cNvPr id="90" name="Google Shape;90;p17"/>
          <p:cNvSpPr txBox="1"/>
          <p:nvPr/>
        </p:nvSpPr>
        <p:spPr>
          <a:xfrm>
            <a:off x="206025" y="73575"/>
            <a:ext cx="876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erriweather"/>
                <a:ea typeface="Merriweather"/>
                <a:cs typeface="Merriweather"/>
                <a:sym typeface="Merriweather"/>
              </a:rPr>
              <a:t>A heat map visualizing the GPS Signals of visitors in Berlin</a:t>
            </a:r>
            <a:endParaRPr b="1" sz="1600">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152400" y="152400"/>
            <a:ext cx="8839199" cy="4278051"/>
          </a:xfrm>
          <a:prstGeom prst="rect">
            <a:avLst/>
          </a:prstGeom>
          <a:noFill/>
          <a:ln>
            <a:noFill/>
          </a:ln>
        </p:spPr>
      </p:pic>
      <p:sp>
        <p:nvSpPr>
          <p:cNvPr id="96" name="Google Shape;96;p18"/>
          <p:cNvSpPr txBox="1"/>
          <p:nvPr/>
        </p:nvSpPr>
        <p:spPr>
          <a:xfrm>
            <a:off x="215850" y="4483825"/>
            <a:ext cx="871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erriweather"/>
                <a:ea typeface="Merriweather"/>
                <a:cs typeface="Merriweather"/>
                <a:sym typeface="Merriweather"/>
              </a:rPr>
              <a:t>Visualization of the Daily summary of store visits across all sample stores</a:t>
            </a:r>
            <a:endParaRPr b="1" sz="16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216500" y="168425"/>
            <a:ext cx="8839199" cy="336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52400" y="96150"/>
            <a:ext cx="8916823" cy="4935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279625" y="169250"/>
            <a:ext cx="8667900" cy="483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Merriweather"/>
                <a:ea typeface="Merriweather"/>
                <a:cs typeface="Merriweather"/>
                <a:sym typeface="Merriweather"/>
              </a:rPr>
              <a:t>Conclusion:</a:t>
            </a:r>
            <a:endParaRPr b="1" sz="1600" u="sng">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latin typeface="Merriweather"/>
                <a:ea typeface="Merriweather"/>
                <a:cs typeface="Merriweather"/>
                <a:sym typeface="Merriweather"/>
              </a:rPr>
              <a:t>The analysis show that the </a:t>
            </a:r>
            <a:r>
              <a:rPr lang="en" sz="1050">
                <a:solidFill>
                  <a:schemeClr val="dk1"/>
                </a:solidFill>
                <a:highlight>
                  <a:schemeClr val="lt1"/>
                </a:highlight>
                <a:latin typeface="Merriweather"/>
                <a:ea typeface="Merriweather"/>
                <a:cs typeface="Merriweather"/>
                <a:sym typeface="Merriweather"/>
              </a:rPr>
              <a:t>stores </a:t>
            </a:r>
            <a:r>
              <a:rPr lang="en" sz="1050">
                <a:solidFill>
                  <a:schemeClr val="dk1"/>
                </a:solidFill>
                <a:highlight>
                  <a:srgbClr val="FFFFFF"/>
                </a:highlight>
                <a:latin typeface="Merriweather"/>
                <a:ea typeface="Merriweather"/>
                <a:cs typeface="Merriweather"/>
                <a:sym typeface="Merriweather"/>
              </a:rPr>
              <a:t>had more visitors within the middle of the month of january (2021-01-16 and 2021-01-15) with a total of 1473 visits for all six (6) stores. While the lowest number of visitors was recorded on the 3rd and 1st of January.</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latin typeface="Merriweather"/>
                <a:ea typeface="Merriweather"/>
                <a:cs typeface="Merriweather"/>
                <a:sym typeface="Merriweather"/>
              </a:rPr>
              <a:t>K</a:t>
            </a:r>
            <a:r>
              <a:rPr lang="en" sz="1050">
                <a:solidFill>
                  <a:schemeClr val="dk1"/>
                </a:solidFill>
                <a:highlight>
                  <a:srgbClr val="FFFFFF"/>
                </a:highlight>
                <a:latin typeface="Merriweather"/>
                <a:ea typeface="Merriweather"/>
                <a:cs typeface="Merriweather"/>
                <a:sym typeface="Merriweather"/>
              </a:rPr>
              <a:t>aufland, which is a food retail company,  offering a wide range of groceries and everything for daily needs, had the most visits with a total of 159 visitors at store </a:t>
            </a:r>
            <a:r>
              <a:rPr lang="en" sz="1050">
                <a:solidFill>
                  <a:schemeClr val="dk1"/>
                </a:solidFill>
                <a:highlight>
                  <a:srgbClr val="FFFFFF"/>
                </a:highlight>
                <a:latin typeface="Merriweather"/>
                <a:ea typeface="Merriweather"/>
                <a:cs typeface="Merriweather"/>
                <a:sym typeface="Merriweather"/>
              </a:rPr>
              <a:t>214 within the month. It also recorded the highest number of single day visits(23) on the 16th of January 2021. In total, the average number of unique visitors per day for all stores was about 130 visitors.</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latin typeface="Merriweather"/>
                <a:ea typeface="Merriweather"/>
                <a:cs typeface="Merriweather"/>
                <a:sym typeface="Merriweather"/>
              </a:rPr>
              <a:t>Kaufland </a:t>
            </a:r>
            <a:r>
              <a:rPr lang="en" sz="1050">
                <a:solidFill>
                  <a:schemeClr val="dk1"/>
                </a:solidFill>
                <a:highlight>
                  <a:srgbClr val="FFFFFF"/>
                </a:highlight>
                <a:latin typeface="Merriweather"/>
                <a:ea typeface="Merriweather"/>
                <a:cs typeface="Merriweather"/>
                <a:sym typeface="Merriweather"/>
              </a:rPr>
              <a:t>and Rewe </a:t>
            </a:r>
            <a:r>
              <a:rPr lang="en" sz="1050">
                <a:solidFill>
                  <a:schemeClr val="dk1"/>
                </a:solidFill>
                <a:highlight>
                  <a:srgbClr val="FFFFFF"/>
                </a:highlight>
                <a:latin typeface="Merriweather"/>
                <a:ea typeface="Merriweather"/>
                <a:cs typeface="Merriweather"/>
                <a:sym typeface="Merriweather"/>
              </a:rPr>
              <a:t>were the most visited </a:t>
            </a:r>
            <a:r>
              <a:rPr lang="en" sz="1050">
                <a:solidFill>
                  <a:schemeClr val="dk1"/>
                </a:solidFill>
                <a:highlight>
                  <a:srgbClr val="FFFFFF"/>
                </a:highlight>
                <a:latin typeface="Merriweather"/>
                <a:ea typeface="Merriweather"/>
                <a:cs typeface="Merriweather"/>
                <a:sym typeface="Merriweather"/>
              </a:rPr>
              <a:t>grocery</a:t>
            </a:r>
            <a:r>
              <a:rPr lang="en" sz="1050">
                <a:solidFill>
                  <a:schemeClr val="dk1"/>
                </a:solidFill>
                <a:highlight>
                  <a:srgbClr val="FFFFFF"/>
                </a:highlight>
                <a:latin typeface="Merriweather"/>
                <a:ea typeface="Merriweather"/>
                <a:cs typeface="Merriweather"/>
                <a:sym typeface="Merriweather"/>
              </a:rPr>
              <a:t> stores and had a total of 551 and 527 visits respectively during this period. This is expected because they are grocery stores and have a higher number of daily in store purchases.</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latin typeface="Merriweather"/>
                <a:ea typeface="Merriweather"/>
                <a:cs typeface="Merriweather"/>
                <a:sym typeface="Merriweather"/>
              </a:rPr>
              <a:t>McDonalds had the Highest overall and single day visitors(12) when it came to the fast food stores  as compared to Burger king. While Subway had the least </a:t>
            </a:r>
            <a:r>
              <a:rPr lang="en" sz="1050">
                <a:solidFill>
                  <a:schemeClr val="dk1"/>
                </a:solidFill>
                <a:highlight>
                  <a:srgbClr val="FFFFFF"/>
                </a:highlight>
                <a:latin typeface="Merriweather"/>
                <a:ea typeface="Merriweather"/>
                <a:cs typeface="Merriweather"/>
                <a:sym typeface="Merriweather"/>
              </a:rPr>
              <a:t>visitors</a:t>
            </a:r>
            <a:r>
              <a:rPr lang="en" sz="1050">
                <a:solidFill>
                  <a:schemeClr val="dk1"/>
                </a:solidFill>
                <a:highlight>
                  <a:srgbClr val="FFFFFF"/>
                </a:highlight>
                <a:latin typeface="Merriweather"/>
                <a:ea typeface="Merriweather"/>
                <a:cs typeface="Merriweather"/>
                <a:sym typeface="Merriweather"/>
              </a:rPr>
              <a:t>  during this period.</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latin typeface="Merriweather"/>
              <a:ea typeface="Merriweather"/>
              <a:cs typeface="Merriweather"/>
              <a:sym typeface="Merriweather"/>
            </a:endParaRPr>
          </a:p>
          <a:p>
            <a:pPr indent="0" lvl="0" marL="0" rtl="0" algn="just">
              <a:lnSpc>
                <a:spcPct val="115000"/>
              </a:lnSpc>
              <a:spcBef>
                <a:spcPts val="1100"/>
              </a:spcBef>
              <a:spcAft>
                <a:spcPts val="0"/>
              </a:spcAft>
              <a:buNone/>
            </a:pPr>
            <a:r>
              <a:rPr lang="en" sz="1050">
                <a:solidFill>
                  <a:schemeClr val="dk1"/>
                </a:solidFill>
                <a:highlight>
                  <a:srgbClr val="FFFFFF"/>
                </a:highlight>
                <a:latin typeface="Merriweather"/>
                <a:ea typeface="Merriweather"/>
                <a:cs typeface="Merriweather"/>
                <a:sym typeface="Merriweather"/>
              </a:rPr>
              <a:t>Finally</a:t>
            </a:r>
            <a:r>
              <a:rPr lang="en" sz="1050">
                <a:solidFill>
                  <a:schemeClr val="dk1"/>
                </a:solidFill>
                <a:highlight>
                  <a:srgbClr val="FFFFFF"/>
                </a:highlight>
                <a:latin typeface="Merriweather"/>
                <a:ea typeface="Merriweather"/>
                <a:cs typeface="Merriweather"/>
                <a:sym typeface="Merriweather"/>
              </a:rPr>
              <a:t> the automobil stores showed lower number of daily visitors. This is expected because most customers are online shoppers and so users would mostly place a call to the sales team and schedule service appointments before visiting. On average, the stores  sees less in store visits per month and more click-to-calls per month. There was no significant </a:t>
            </a:r>
            <a:r>
              <a:rPr lang="en" sz="1050">
                <a:solidFill>
                  <a:schemeClr val="dk1"/>
                </a:solidFill>
                <a:highlight>
                  <a:srgbClr val="FFFFFF"/>
                </a:highlight>
                <a:latin typeface="Merriweather"/>
                <a:ea typeface="Merriweather"/>
                <a:cs typeface="Merriweather"/>
                <a:sym typeface="Merriweather"/>
              </a:rPr>
              <a:t>difference</a:t>
            </a:r>
            <a:r>
              <a:rPr lang="en" sz="1050">
                <a:solidFill>
                  <a:schemeClr val="dk1"/>
                </a:solidFill>
                <a:highlight>
                  <a:srgbClr val="FFFFFF"/>
                </a:highlight>
                <a:latin typeface="Merriweather"/>
                <a:ea typeface="Merriweather"/>
                <a:cs typeface="Merriweather"/>
                <a:sym typeface="Merriweather"/>
              </a:rPr>
              <a:t> between the average daily visitors between the </a:t>
            </a:r>
            <a:r>
              <a:rPr lang="en" sz="1050">
                <a:solidFill>
                  <a:schemeClr val="dk1"/>
                </a:solidFill>
                <a:highlight>
                  <a:srgbClr val="FFFFFF"/>
                </a:highlight>
                <a:latin typeface="Merriweather"/>
                <a:ea typeface="Merriweather"/>
                <a:cs typeface="Merriweather"/>
                <a:sym typeface="Merriweather"/>
              </a:rPr>
              <a:t>automobile</a:t>
            </a:r>
            <a:r>
              <a:rPr lang="en" sz="1050">
                <a:solidFill>
                  <a:schemeClr val="dk1"/>
                </a:solidFill>
                <a:highlight>
                  <a:srgbClr val="FFFFFF"/>
                </a:highlight>
                <a:latin typeface="Merriweather"/>
                <a:ea typeface="Merriweather"/>
                <a:cs typeface="Merriweather"/>
                <a:sym typeface="Merriweather"/>
              </a:rPr>
              <a:t> stores.</a:t>
            </a:r>
            <a:endParaRPr>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